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9" r:id="rId4"/>
    <p:sldId id="260" r:id="rId5"/>
    <p:sldId id="258" r:id="rId6"/>
    <p:sldId id="264" r:id="rId7"/>
    <p:sldId id="262" r:id="rId8"/>
    <p:sldId id="263" r:id="rId9"/>
    <p:sldId id="265" r:id="rId10"/>
    <p:sldId id="274" r:id="rId11"/>
    <p:sldId id="268" r:id="rId12"/>
    <p:sldId id="266" r:id="rId13"/>
    <p:sldId id="267" r:id="rId14"/>
    <p:sldId id="269" r:id="rId15"/>
    <p:sldId id="270" r:id="rId16"/>
    <p:sldId id="271" r:id="rId17"/>
    <p:sldId id="273" r:id="rId18"/>
    <p:sldId id="275" r:id="rId19"/>
    <p:sldId id="276" r:id="rId20"/>
    <p:sldId id="278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85" r:id="rId29"/>
    <p:sldId id="279" r:id="rId30"/>
    <p:sldId id="280" r:id="rId31"/>
    <p:sldId id="282" r:id="rId32"/>
    <p:sldId id="281" r:id="rId33"/>
    <p:sldId id="283" r:id="rId34"/>
    <p:sldId id="277" r:id="rId35"/>
    <p:sldId id="284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8303-3E6A-4B9A-B114-90BC24763552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88D93-34D3-419D-AEF5-A26FFAFED3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848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90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284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713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636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017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752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95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239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173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696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979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214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197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4763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257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689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019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131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888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568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389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098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854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531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4086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6254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79544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5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37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707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687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135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897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81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A2F1A-6080-4971-A33A-95DF4E2C1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C7BBF8-A856-4691-86E9-61C95CD78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FDF215-E0F5-4E53-AFCC-DD74CE94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EECCCF-D57C-4E63-90AC-F37211C0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CD0B4D-A53B-4ED2-9A41-D4FC8427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475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0216F-B8DE-46CC-96B5-D27A51CC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2720DD-91FF-4D7E-9FFA-BC396519B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DBDF20-FCA5-4827-B32B-BF615E94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82B8FE-20B3-4543-BF01-B49FDA7B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9FD039-C296-45D4-B0F9-9D693ACD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475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060417A-1345-44E5-9494-1F390040F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E643A3-BCAB-4E6B-B54F-CFF16EC5E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4B49B7-665F-4BDD-A62C-828FCF54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D7CB32-49A2-409E-AC2E-CAAD16A5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D66B1A-67AB-47F4-A2BF-62E81C6F2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10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B0EEA-4F78-4E38-9ED2-DD5AF755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B7117B-6FD5-4FBE-9BE2-CB00353D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C21908-9106-40EE-9D59-7FE2DEE7B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890C1E-550B-4128-A365-102682BC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3C078F-A828-40D5-A573-CA8EDC84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74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3BA94-E44D-4113-AB97-76F7ABA1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7903A6-EF30-44F9-88BA-82E7E926C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D12E0A-92EE-4787-8D04-1615ACA0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E9A5D4-A7CD-4E3F-AE31-CA24C20C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2A0D66-07D3-4854-B32E-832F2E21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27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5934C-0EDE-4057-BE6C-235C6077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C426AF-CEA6-4BDE-96F1-3CF3A57A8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0770036-7E06-441B-9252-F2808F5CD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26713C-5551-4039-BBDD-7AAB6A60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64C2AE-FE0D-4A45-AD21-6FCABBCF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31E159-EE6F-4E08-A5B9-CD9707D5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89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64D24-94F1-4728-81BD-3B6331D4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0AED82-79E6-4099-8FF4-42649D89D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B98FE2C-3ABE-4031-9129-CF7C9F7EF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113761-E86A-43EA-A9A3-750006308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E22E0D-C9AF-4309-8053-9249474CD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43D3C56-41B0-422A-A943-B4EA7F9D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C26DBC2-3AB1-49A5-8631-0CB38290F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5F1EEBF-72E9-480C-B6A8-3609ADF1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76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7093A-EACA-4917-B9E7-FECB3B6F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6E60EE8-DBED-4911-90A1-50437C09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F8ECA24-10A4-4B51-B723-02B8B1DB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8F9ADD-BBF7-41C6-A202-5B264A42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24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C513048-08F8-4883-9EA5-1E7B6CCB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5399C3-67BB-4737-8C27-29F84E03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B27110-BB70-4555-BBAC-6ACBE33F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101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99EFBA-78F4-450C-92DB-9201AD1D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C31438-A0E9-47F4-837F-1A6FDF8B3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E379A0-52DC-45C9-A2AE-71834F8A8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AE1890-0E67-4F76-8EFC-E9CA29D7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847BF3-0E6B-47A4-8A7F-1AAFE8DB2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CAFA31-F597-4185-A24F-BB0C97C8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400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B7317-23BB-4E76-825A-3673A7017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43038B-B844-4BDD-8294-B4014D052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F181FB-BAE0-425C-9A4E-B829AEC2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63716-0CEB-4049-86D9-B070FB9D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949B01-B8E0-4DDC-9830-7F85F3E9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52E4E6-64E5-45E0-91BC-5ACF0998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67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1743C5-3550-4161-8C2E-999F18D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512811-F0AC-47D3-A496-FF7F3F32E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DA4EB-2FEF-438C-8FB9-E48B1F950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6CDAF4-4CC6-4E3B-B309-E38CAC19A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EC0242-51F6-4031-8024-8A8EE0CB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92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7.png"/><Relationship Id="rId21" Type="http://schemas.openxmlformats.org/officeDocument/2006/relationships/image" Target="../media/image43.png"/><Relationship Id="rId7" Type="http://schemas.openxmlformats.org/officeDocument/2006/relationships/image" Target="../media/image11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8.jpeg"/><Relationship Id="rId20" Type="http://schemas.openxmlformats.org/officeDocument/2006/relationships/image" Target="../media/image42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jpeg"/><Relationship Id="rId30" Type="http://schemas.openxmlformats.org/officeDocument/2006/relationships/image" Target="../media/image5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2.png"/><Relationship Id="rId5" Type="http://schemas.openxmlformats.org/officeDocument/2006/relationships/image" Target="../media/image62.jpe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e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BAB02-4578-42EC-A9FB-F444689709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t-BR" b="1" dirty="0">
                <a:solidFill>
                  <a:srgbClr val="002060"/>
                </a:solidFill>
                <a:latin typeface="Arial Nova" panose="020B0604020202020204" pitchFamily="34" charset="0"/>
                <a:cs typeface="Aparajita" panose="020B0502040204020203" pitchFamily="18" charset="0"/>
              </a:rPr>
              <a:t>Introdução à Ciência de Dados e Inteligência Artificial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4682F1-DCA0-4D32-9C18-17426E59B2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Renan Xavier Cortes</a:t>
            </a:r>
          </a:p>
        </p:txBody>
      </p:sp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550" y="5386240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49A408B-D762-44A8-8FB9-8DC0FA83E7C6}"/>
              </a:ext>
            </a:extLst>
          </p:cNvPr>
          <p:cNvSpPr txBox="1"/>
          <p:nvPr/>
        </p:nvSpPr>
        <p:spPr>
          <a:xfrm>
            <a:off x="2986324" y="4368020"/>
            <a:ext cx="621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/>
              <a:t>Uma aula introdutória focando mais em Ciência de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09E067-2374-4A57-995B-72B1C51F6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874" y="5587999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87" y="1593495"/>
            <a:ext cx="3598366" cy="3850691"/>
          </a:xfrm>
          <a:prstGeom prst="rect">
            <a:avLst/>
          </a:prstGeom>
        </p:spPr>
      </p:pic>
      <p:pic>
        <p:nvPicPr>
          <p:cNvPr id="2" name="Picture 2" descr="How To Go Into Data Science: Ultimate Q&amp;A for Aspiring Data Scientists with  Serious Guides">
            <a:extLst>
              <a:ext uri="{FF2B5EF4-FFF2-40B4-BE49-F238E27FC236}">
                <a16:creationId xmlns:a16="http://schemas.microsoft.com/office/drawing/2014/main" id="{37E02C6B-63BE-4D95-B19D-33DB8CF2E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30" y="1154334"/>
            <a:ext cx="5533683" cy="501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F9BB080-B906-454C-8394-EA1A1412A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8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23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Exemplos de ferramentas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F182655-1038-45C2-BDF3-AE440DDED83A}"/>
              </a:ext>
            </a:extLst>
          </p:cNvPr>
          <p:cNvSpPr txBox="1"/>
          <p:nvPr/>
        </p:nvSpPr>
        <p:spPr>
          <a:xfrm>
            <a:off x="182880" y="1337214"/>
            <a:ext cx="271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Extração de Dados e Manipulação de Dados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79FE47-0503-479B-88EC-86957F18AB6D}"/>
              </a:ext>
            </a:extLst>
          </p:cNvPr>
          <p:cNvSpPr txBox="1"/>
          <p:nvPr/>
        </p:nvSpPr>
        <p:spPr>
          <a:xfrm>
            <a:off x="3565990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Visualização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3B32149-7413-4335-8CA8-2FEE431FE4D6}"/>
              </a:ext>
            </a:extLst>
          </p:cNvPr>
          <p:cNvSpPr txBox="1"/>
          <p:nvPr/>
        </p:nvSpPr>
        <p:spPr>
          <a:xfrm>
            <a:off x="6727788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Modelagem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5376ED-254F-4D39-8EB3-CF8A550B3778}"/>
              </a:ext>
            </a:extLst>
          </p:cNvPr>
          <p:cNvSpPr txBox="1"/>
          <p:nvPr/>
        </p:nvSpPr>
        <p:spPr>
          <a:xfrm>
            <a:off x="9442852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Comunicação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E8CCD1C-2C03-453F-A7F4-BC001E238DDA}"/>
              </a:ext>
            </a:extLst>
          </p:cNvPr>
          <p:cNvCxnSpPr>
            <a:cxnSpLocks/>
          </p:cNvCxnSpPr>
          <p:nvPr/>
        </p:nvCxnSpPr>
        <p:spPr>
          <a:xfrm flipV="1">
            <a:off x="3072533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79A5181-7935-46C6-ADD2-1207F9E3D027}"/>
              </a:ext>
            </a:extLst>
          </p:cNvPr>
          <p:cNvCxnSpPr>
            <a:cxnSpLocks/>
          </p:cNvCxnSpPr>
          <p:nvPr/>
        </p:nvCxnSpPr>
        <p:spPr>
          <a:xfrm flipV="1">
            <a:off x="6727788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4 informações importantes sobre o SQL Azure - DB4Beginners - O blog da Dani  Monteiro">
            <a:extLst>
              <a:ext uri="{FF2B5EF4-FFF2-40B4-BE49-F238E27FC236}">
                <a16:creationId xmlns:a16="http://schemas.microsoft.com/office/drawing/2014/main" id="{78C922A4-77D2-4E46-9562-E6271DE14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35" y="2279734"/>
            <a:ext cx="856298" cy="85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Apache Hive – Wikipédia, a enciclopédia livre">
            <a:extLst>
              <a:ext uri="{FF2B5EF4-FFF2-40B4-BE49-F238E27FC236}">
                <a16:creationId xmlns:a16="http://schemas.microsoft.com/office/drawing/2014/main" id="{863ABE8D-78F3-4575-A278-04AEF3E74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852" y="2270192"/>
            <a:ext cx="827591" cy="74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Database of Databases - Presto">
            <a:extLst>
              <a:ext uri="{FF2B5EF4-FFF2-40B4-BE49-F238E27FC236}">
                <a16:creationId xmlns:a16="http://schemas.microsoft.com/office/drawing/2014/main" id="{3842AEF8-0604-4069-A2C9-930579AF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94" y="3340908"/>
            <a:ext cx="1281826" cy="40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A10BA7A-CD54-4954-8B51-584261325A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7" y="4039936"/>
            <a:ext cx="1132476" cy="39768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C629F44-4BC9-4D35-9760-2407D13F7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51" y="3996886"/>
            <a:ext cx="1640852" cy="789392"/>
          </a:xfrm>
          <a:prstGeom prst="rect">
            <a:avLst/>
          </a:prstGeom>
        </p:spPr>
      </p:pic>
      <p:sp>
        <p:nvSpPr>
          <p:cNvPr id="19" name="AutoShape 12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7FD2A19A-BB72-48D6-A91D-D4426DD89F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66822" y="4416853"/>
            <a:ext cx="175560" cy="1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302" name="Picture 14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DE3A0BC7-B9DD-4DF6-8CCD-E6AC04D7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103" y="4837953"/>
            <a:ext cx="1191063" cy="74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Welcome to the Tidyverse • tidyverse">
            <a:extLst>
              <a:ext uri="{FF2B5EF4-FFF2-40B4-BE49-F238E27FC236}">
                <a16:creationId xmlns:a16="http://schemas.microsoft.com/office/drawing/2014/main" id="{A46A5E66-4419-45B0-9223-0F6C1C372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32" y="4733805"/>
            <a:ext cx="876189" cy="101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Web Scrapping com Python e Selenium">
            <a:extLst>
              <a:ext uri="{FF2B5EF4-FFF2-40B4-BE49-F238E27FC236}">
                <a16:creationId xmlns:a16="http://schemas.microsoft.com/office/drawing/2014/main" id="{57350BF6-B176-4AE5-84F1-6E26D9A50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0" y="5981612"/>
            <a:ext cx="1937196" cy="47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ggplot2 - P4H - Material">
            <a:extLst>
              <a:ext uri="{FF2B5EF4-FFF2-40B4-BE49-F238E27FC236}">
                <a16:creationId xmlns:a16="http://schemas.microsoft.com/office/drawing/2014/main" id="{B26997FC-F762-4395-B5E2-C86A8AFA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33" y="1983545"/>
            <a:ext cx="1105227" cy="128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Plotly – Wikipédia, a enciclopédia livre">
            <a:extLst>
              <a:ext uri="{FF2B5EF4-FFF2-40B4-BE49-F238E27FC236}">
                <a16:creationId xmlns:a16="http://schemas.microsoft.com/office/drawing/2014/main" id="{A9F1C4D0-C09F-490A-876A-172AB26CE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055" y="2030231"/>
            <a:ext cx="1837131" cy="61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21DE355-488A-4A5E-813B-55701776AD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0338" y="2951125"/>
            <a:ext cx="1568911" cy="405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1BE58EB-E133-4B3F-9BFE-4D35A1191E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0812" y="3766555"/>
            <a:ext cx="1570396" cy="4054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E53E2BA-7A79-436C-985A-24001753FB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18144" y="4512716"/>
            <a:ext cx="1755568" cy="465079"/>
          </a:xfrm>
          <a:prstGeom prst="rect">
            <a:avLst/>
          </a:prstGeom>
        </p:spPr>
      </p:pic>
      <p:pic>
        <p:nvPicPr>
          <p:cNvPr id="1030" name="Picture 6" descr="Tableau é líder no Quadrante Mágico da Gartner pela 4ª vez. - Blog Bluesoft  ERP">
            <a:extLst>
              <a:ext uri="{FF2B5EF4-FFF2-40B4-BE49-F238E27FC236}">
                <a16:creationId xmlns:a16="http://schemas.microsoft.com/office/drawing/2014/main" id="{215587A3-829B-4B55-94D7-82295BF78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12" y="5135445"/>
            <a:ext cx="1755568" cy="87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rtal Esafaz - Escola Fazendária - Secretaria da Fazenda do Estado de  Pernambuco">
            <a:extLst>
              <a:ext uri="{FF2B5EF4-FFF2-40B4-BE49-F238E27FC236}">
                <a16:creationId xmlns:a16="http://schemas.microsoft.com/office/drawing/2014/main" id="{380DCA93-DAF4-48C4-8A61-AB1E09BB4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736" y="5635852"/>
            <a:ext cx="1469504" cy="92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ache Superset: Tutorial de instalação &amp; configuração | by Paula Diniz |  Medium">
            <a:extLst>
              <a:ext uri="{FF2B5EF4-FFF2-40B4-BE49-F238E27FC236}">
                <a16:creationId xmlns:a16="http://schemas.microsoft.com/office/drawing/2014/main" id="{DB5AA2F3-967C-4DC1-8CA9-9B3DF9C4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136" y="5916528"/>
            <a:ext cx="1801242" cy="79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dd Interactive Maps to Websites using Leaflet.Js | by Anjula Shanaka |  JavaScript In Plain English | Aug, 2020 | Medium">
            <a:extLst>
              <a:ext uri="{FF2B5EF4-FFF2-40B4-BE49-F238E27FC236}">
                <a16:creationId xmlns:a16="http://schemas.microsoft.com/office/drawing/2014/main" id="{66337820-4C61-4905-8B55-6B08ECBF7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19" y="3441376"/>
            <a:ext cx="1465117" cy="7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itHub - d3/d3: Bring data to life with SVG, Canvas and HTML.">
            <a:extLst>
              <a:ext uri="{FF2B5EF4-FFF2-40B4-BE49-F238E27FC236}">
                <a16:creationId xmlns:a16="http://schemas.microsoft.com/office/drawing/2014/main" id="{F6997D25-10DF-49DE-85E7-8F23EA86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983" y="4294755"/>
            <a:ext cx="903329" cy="90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cikit-learn – Wikipédia, a enciclopédia livre">
            <a:extLst>
              <a:ext uri="{FF2B5EF4-FFF2-40B4-BE49-F238E27FC236}">
                <a16:creationId xmlns:a16="http://schemas.microsoft.com/office/drawing/2014/main" id="{6D8FC7DB-1C0D-4885-992B-6C46A2F4B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62" y="1853336"/>
            <a:ext cx="1332341" cy="7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📈 Time Series forecasting with Prophet | Kaggle">
            <a:extLst>
              <a:ext uri="{FF2B5EF4-FFF2-40B4-BE49-F238E27FC236}">
                <a16:creationId xmlns:a16="http://schemas.microsoft.com/office/drawing/2014/main" id="{7F65C33D-4BBE-4F6C-98BF-A2630FA7D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381" y="6089449"/>
            <a:ext cx="2088067" cy="5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ome - Open Source Leader in AI and ML">
            <a:extLst>
              <a:ext uri="{FF2B5EF4-FFF2-40B4-BE49-F238E27FC236}">
                <a16:creationId xmlns:a16="http://schemas.microsoft.com/office/drawing/2014/main" id="{14137EBC-A707-4E21-88B6-5431850F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65" y="2716294"/>
            <a:ext cx="1008847" cy="99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5F7DF92B-F3BB-4EF2-91B4-BF1859EE2EE0}"/>
              </a:ext>
            </a:extLst>
          </p:cNvPr>
          <p:cNvCxnSpPr>
            <a:cxnSpLocks/>
          </p:cNvCxnSpPr>
          <p:nvPr/>
        </p:nvCxnSpPr>
        <p:spPr>
          <a:xfrm flipV="1">
            <a:off x="9415803" y="1359993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 descr="Use o TensorFlow para criar, implantar e testar com facilidade">
            <a:extLst>
              <a:ext uri="{FF2B5EF4-FFF2-40B4-BE49-F238E27FC236}">
                <a16:creationId xmlns:a16="http://schemas.microsoft.com/office/drawing/2014/main" id="{E9746A05-1470-4689-9F87-4DBFF3832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716" y="5048541"/>
            <a:ext cx="1532537" cy="91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idymodels · GitHub">
            <a:extLst>
              <a:ext uri="{FF2B5EF4-FFF2-40B4-BE49-F238E27FC236}">
                <a16:creationId xmlns:a16="http://schemas.microsoft.com/office/drawing/2014/main" id="{119BD359-D273-440A-8EB3-5C6400C2A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430" y="2625706"/>
            <a:ext cx="1165167" cy="116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opsworks For SageMaker">
            <a:extLst>
              <a:ext uri="{FF2B5EF4-FFF2-40B4-BE49-F238E27FC236}">
                <a16:creationId xmlns:a16="http://schemas.microsoft.com/office/drawing/2014/main" id="{011556C5-ECDF-471F-8461-19DD66FA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03" y="3944692"/>
            <a:ext cx="1907833" cy="98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niciação ao RMarkdown">
            <a:extLst>
              <a:ext uri="{FF2B5EF4-FFF2-40B4-BE49-F238E27FC236}">
                <a16:creationId xmlns:a16="http://schemas.microsoft.com/office/drawing/2014/main" id="{54ACAF1D-2AA7-455B-8849-2C608631C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13" y="1972214"/>
            <a:ext cx="967979" cy="112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Desenvolvendo meu primeiro Shiny App | Beatriz Milz">
            <a:extLst>
              <a:ext uri="{FF2B5EF4-FFF2-40B4-BE49-F238E27FC236}">
                <a16:creationId xmlns:a16="http://schemas.microsoft.com/office/drawing/2014/main" id="{269F34A6-098F-4FC7-88FB-89D88FFBE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324" y="2021749"/>
            <a:ext cx="1613274" cy="214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rojeto Jupyter – Wikipédia, a enciclopédia livre">
            <a:extLst>
              <a:ext uri="{FF2B5EF4-FFF2-40B4-BE49-F238E27FC236}">
                <a16:creationId xmlns:a16="http://schemas.microsoft.com/office/drawing/2014/main" id="{35C6D10A-FF4F-4C7B-9C5A-948D3363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090" y="3929117"/>
            <a:ext cx="1408215" cy="163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PowerPoint: formatos PPS e PPT, qual é a diferença? - TecMundo">
            <a:extLst>
              <a:ext uri="{FF2B5EF4-FFF2-40B4-BE49-F238E27FC236}">
                <a16:creationId xmlns:a16="http://schemas.microsoft.com/office/drawing/2014/main" id="{21C7AF37-CCFA-4DF5-AC7B-7D088A66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747" y="5635852"/>
            <a:ext cx="1499166" cy="100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62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Mas... Existe esse profissional no Mercado?</a:t>
            </a:r>
          </a:p>
        </p:txBody>
      </p:sp>
      <p:pic>
        <p:nvPicPr>
          <p:cNvPr id="11266" name="Picture 2" descr="Conheça o professor">
            <a:extLst>
              <a:ext uri="{FF2B5EF4-FFF2-40B4-BE49-F238E27FC236}">
                <a16:creationId xmlns:a16="http://schemas.microsoft.com/office/drawing/2014/main" id="{114F23D4-A691-481F-8433-34DC40F07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19" y="1918999"/>
            <a:ext cx="3545052" cy="35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E7903DC-0218-47F3-9C25-523A39C5F127}"/>
              </a:ext>
            </a:extLst>
          </p:cNvPr>
          <p:cNvSpPr txBox="1"/>
          <p:nvPr/>
        </p:nvSpPr>
        <p:spPr>
          <a:xfrm>
            <a:off x="5331655" y="3249637"/>
            <a:ext cx="6316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"Não existe espaço para heroísmo em Data Science" </a:t>
            </a:r>
            <a:r>
              <a:rPr lang="pt-BR" b="1" dirty="0"/>
              <a:t>–</a:t>
            </a:r>
            <a:r>
              <a:rPr lang="pt-BR" dirty="0"/>
              <a:t> </a:t>
            </a:r>
            <a:r>
              <a:rPr lang="pt-BR" b="1" dirty="0" err="1"/>
              <a:t>Crepalde</a:t>
            </a:r>
            <a:r>
              <a:rPr lang="pt-BR" b="1" dirty="0"/>
              <a:t>, </a:t>
            </a:r>
            <a:r>
              <a:rPr lang="pt-BR" b="1" dirty="0" err="1"/>
              <a:t>Neylson</a:t>
            </a:r>
            <a:r>
              <a:rPr lang="pt-BR" b="1" dirty="0"/>
              <a:t> (2020). Data </a:t>
            </a:r>
            <a:r>
              <a:rPr lang="pt-BR" b="1" dirty="0" err="1"/>
              <a:t>Scientist</a:t>
            </a:r>
            <a:r>
              <a:rPr lang="pt-BR" b="1" dirty="0"/>
              <a:t> e Head de </a:t>
            </a:r>
            <a:r>
              <a:rPr lang="pt-BR" b="1" dirty="0" err="1"/>
              <a:t>MLOps</a:t>
            </a:r>
            <a:r>
              <a:rPr lang="pt-BR" b="1" dirty="0"/>
              <a:t> da A3Data.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94385F5-3B21-46A9-8578-4876F1DD2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26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02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E... todas as empresas sabem como procurar?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A3BA0C-1C8D-4F06-A702-08FF0F111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283" y="1423026"/>
            <a:ext cx="6073433" cy="46377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1B61C29-4E78-4819-9E1A-21DEC28DE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7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298102"/>
            <a:ext cx="10310191" cy="312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Big Data: “</a:t>
            </a:r>
            <a:r>
              <a:rPr lang="pt-BR" sz="2000" b="1" i="1" dirty="0"/>
              <a:t>estudo e aplicações de dados que são muito complexos para software de processamento de dados tradicionais</a:t>
            </a:r>
            <a:r>
              <a:rPr lang="pt-BR" sz="2000" b="1" dirty="0"/>
              <a:t>” (</a:t>
            </a:r>
            <a:r>
              <a:rPr lang="pt-BR" sz="2000" b="1" dirty="0" err="1"/>
              <a:t>Wikipedia</a:t>
            </a:r>
            <a:r>
              <a:rPr lang="pt-BR" sz="2000" b="1" dirty="0"/>
              <a:t>).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Será que precisamos de novas ferramentas para lidar com esse novo cenário?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CA0B7D4-CCE0-4F79-BB36-2BAB6226F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661" y="4016029"/>
            <a:ext cx="7686675" cy="21240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4ECB8CF-D485-4CE5-AC4D-72812566F474}"/>
              </a:ext>
            </a:extLst>
          </p:cNvPr>
          <p:cNvSpPr txBox="1"/>
          <p:nvPr/>
        </p:nvSpPr>
        <p:spPr>
          <a:xfrm>
            <a:off x="2252661" y="6159206"/>
            <a:ext cx="635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i="1" dirty="0"/>
              <a:t>Fonte: https://www.theverge.com/2020/10/5/21502141/uk-missing-coronavirus-cases-excel-spreadsheet-error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2E4C6BF-D577-4E26-A5EF-07898E3F8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91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154334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3 </a:t>
            </a:r>
            <a:r>
              <a:rPr lang="pt-BR" sz="2000" b="1" dirty="0" err="1"/>
              <a:t>V’s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(ou 5) </a:t>
            </a:r>
            <a:r>
              <a:rPr lang="pt-BR" sz="2000" b="1" dirty="0"/>
              <a:t>do Big Data: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Volume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Velocidade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Variedade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Valor 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Veracidade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Qual a infraestrutura para lidar com essa quantidade de dados?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Novo paradoxo:</a:t>
            </a:r>
          </a:p>
        </p:txBody>
      </p:sp>
      <p:pic>
        <p:nvPicPr>
          <p:cNvPr id="3074" name="Picture 2" descr="Apache Spark e Data Science – Ciência e Dados">
            <a:extLst>
              <a:ext uri="{FF2B5EF4-FFF2-40B4-BE49-F238E27FC236}">
                <a16:creationId xmlns:a16="http://schemas.microsoft.com/office/drawing/2014/main" id="{90EBF32C-FD66-4E98-A091-690D7C51B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261" y="5083706"/>
            <a:ext cx="1329690" cy="66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ata lake | Igfasouza.com">
            <a:extLst>
              <a:ext uri="{FF2B5EF4-FFF2-40B4-BE49-F238E27FC236}">
                <a16:creationId xmlns:a16="http://schemas.microsoft.com/office/drawing/2014/main" id="{66C3BD6A-1C13-4939-8523-CECC57D1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692" y="5065818"/>
            <a:ext cx="1956497" cy="179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pache Airflow - Wikipedia">
            <a:extLst>
              <a:ext uri="{FF2B5EF4-FFF2-40B4-BE49-F238E27FC236}">
                <a16:creationId xmlns:a16="http://schemas.microsoft.com/office/drawing/2014/main" id="{F26D5CCA-FA86-4676-BE2E-C9B6204B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09" y="5215138"/>
            <a:ext cx="2146495" cy="8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trodução ao Hadoop - Sensedia">
            <a:extLst>
              <a:ext uri="{FF2B5EF4-FFF2-40B4-BE49-F238E27FC236}">
                <a16:creationId xmlns:a16="http://schemas.microsoft.com/office/drawing/2014/main" id="{E0212912-98A8-4746-B0DF-8E6C10FDB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190" y="5869286"/>
            <a:ext cx="1692909" cy="82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9A1ECF8-6D8B-429B-AD88-E84A563A1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6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414522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Lembre-se de que “</a:t>
            </a:r>
            <a:r>
              <a:rPr lang="pt-BR" sz="2000" b="1" i="1" dirty="0"/>
              <a:t>não existe heroísmo em Data Science</a:t>
            </a:r>
            <a:r>
              <a:rPr lang="pt-BR" sz="2000" b="1" dirty="0"/>
              <a:t>”.</a:t>
            </a:r>
          </a:p>
        </p:txBody>
      </p:sp>
      <p:pic>
        <p:nvPicPr>
          <p:cNvPr id="2050" name="Picture 2" descr="Big Data com Data Lakehouse. Após quase 10 anos de evolução do Data… | by  Nano Learning | nanolearning | Aug, 2020 | Medium">
            <a:extLst>
              <a:ext uri="{FF2B5EF4-FFF2-40B4-BE49-F238E27FC236}">
                <a16:creationId xmlns:a16="http://schemas.microsoft.com/office/drawing/2014/main" id="{EF5C948F-1892-46D7-8883-29DE16F4B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5" y="1114437"/>
            <a:ext cx="10856390" cy="443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C148A3-37EB-4394-A061-9B1E4C6E8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Processo de Negócio em Data Science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8916E4-F981-4143-94BA-6D0821BBD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127" y="1292243"/>
            <a:ext cx="10407745" cy="459508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1F0516E-3B25-406B-8FB0-99EAE067BB19}"/>
              </a:ext>
            </a:extLst>
          </p:cNvPr>
          <p:cNvSpPr/>
          <p:nvPr/>
        </p:nvSpPr>
        <p:spPr>
          <a:xfrm>
            <a:off x="107851" y="1045930"/>
            <a:ext cx="27900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Os dados são confiáveis?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estão validados?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possuem características necessárias pra responder o que eu quero?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6B98E4-F16A-4827-B01B-8909C6C55366}"/>
              </a:ext>
            </a:extLst>
          </p:cNvPr>
          <p:cNvSpPr txBox="1"/>
          <p:nvPr/>
        </p:nvSpPr>
        <p:spPr>
          <a:xfrm>
            <a:off x="2362592" y="6455712"/>
            <a:ext cx="6366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pt-BR" sz="1100" i="1" dirty="0"/>
              <a:t>https://www.youtube.com/watch?v=oseHCwDBfSE&amp;list=PLriUvS7IljvlcLnrvYUyNc9nXhiM9kWjq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7E9EFCA-D91F-42D5-A860-ADFC55259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5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91" y="1117242"/>
            <a:ext cx="10802361" cy="424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1B04E07-BCC3-4AA9-B015-E2F565D156E8}"/>
              </a:ext>
            </a:extLst>
          </p:cNvPr>
          <p:cNvSpPr txBox="1"/>
          <p:nvPr/>
        </p:nvSpPr>
        <p:spPr>
          <a:xfrm>
            <a:off x="1328775" y="5688669"/>
            <a:ext cx="9791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b="1" dirty="0" err="1"/>
              <a:t>Wickham</a:t>
            </a:r>
            <a:r>
              <a:rPr lang="pt-BR" sz="1200" b="1" dirty="0"/>
              <a:t>, </a:t>
            </a:r>
            <a:r>
              <a:rPr lang="pt-BR" sz="1200" b="1" dirty="0" err="1"/>
              <a:t>Hadley</a:t>
            </a:r>
            <a:r>
              <a:rPr lang="pt-BR" sz="1200" b="1" dirty="0"/>
              <a:t>, </a:t>
            </a:r>
            <a:r>
              <a:rPr lang="pt-BR" sz="1200" b="1" dirty="0" err="1"/>
              <a:t>and</a:t>
            </a:r>
            <a:r>
              <a:rPr lang="pt-BR" sz="1200" b="1" dirty="0"/>
              <a:t> Garrett </a:t>
            </a:r>
            <a:r>
              <a:rPr lang="pt-BR" sz="1200" b="1" dirty="0" err="1"/>
              <a:t>Grolemund</a:t>
            </a:r>
            <a:r>
              <a:rPr lang="pt-BR" sz="1200" b="1" dirty="0"/>
              <a:t>.</a:t>
            </a:r>
            <a:r>
              <a:rPr lang="pt-BR" sz="1200" b="1" i="1" dirty="0"/>
              <a:t> </a:t>
            </a:r>
            <a:r>
              <a:rPr lang="pt-BR" sz="1200" i="1" dirty="0"/>
              <a:t>R for data </a:t>
            </a:r>
            <a:r>
              <a:rPr lang="pt-BR" sz="1200" i="1" dirty="0" err="1"/>
              <a:t>science</a:t>
            </a:r>
            <a:r>
              <a:rPr lang="pt-BR" sz="1200" i="1" dirty="0"/>
              <a:t>: </a:t>
            </a:r>
            <a:r>
              <a:rPr lang="pt-BR" sz="1200" i="1" dirty="0" err="1"/>
              <a:t>import</a:t>
            </a:r>
            <a:r>
              <a:rPr lang="pt-BR" sz="1200" i="1" dirty="0"/>
              <a:t>, </a:t>
            </a:r>
            <a:r>
              <a:rPr lang="pt-BR" sz="1200" i="1" dirty="0" err="1"/>
              <a:t>tidy</a:t>
            </a:r>
            <a:r>
              <a:rPr lang="pt-BR" sz="1200" i="1" dirty="0"/>
              <a:t>, </a:t>
            </a:r>
            <a:r>
              <a:rPr lang="pt-BR" sz="1200" i="1" dirty="0" err="1"/>
              <a:t>transform</a:t>
            </a:r>
            <a:r>
              <a:rPr lang="pt-BR" sz="1200" i="1" dirty="0"/>
              <a:t>, visualize, </a:t>
            </a:r>
            <a:r>
              <a:rPr lang="pt-BR" sz="1200" i="1" dirty="0" err="1"/>
              <a:t>and</a:t>
            </a:r>
            <a:r>
              <a:rPr lang="pt-BR" sz="1200" i="1" dirty="0"/>
              <a:t> </a:t>
            </a:r>
            <a:r>
              <a:rPr lang="pt-BR" sz="1200" i="1" dirty="0" err="1"/>
              <a:t>model</a:t>
            </a:r>
            <a:r>
              <a:rPr lang="pt-BR" sz="1200" i="1" dirty="0"/>
              <a:t> data. " </a:t>
            </a:r>
            <a:r>
              <a:rPr lang="pt-BR" sz="1200" i="1" dirty="0" err="1"/>
              <a:t>O'Reilly</a:t>
            </a:r>
            <a:r>
              <a:rPr lang="pt-BR" sz="1200" i="1" dirty="0"/>
              <a:t> Media, Inc.", 2016.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0DDE32-0D7A-43C4-81BC-B8E38EA99EE6}"/>
              </a:ext>
            </a:extLst>
          </p:cNvPr>
          <p:cNvSpPr txBox="1"/>
          <p:nvPr/>
        </p:nvSpPr>
        <p:spPr>
          <a:xfrm>
            <a:off x="7948245" y="4411798"/>
            <a:ext cx="3537405" cy="738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 Black" panose="020B0A04020102020204" pitchFamily="34" charset="0"/>
                <a:cs typeface="Arial" panose="020B0604020202020204" pitchFamily="34" charset="0"/>
              </a:rPr>
              <a:t>Mas um “produto de dados” não precisa ser necessariamente um modelo de ML!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9ACDF33-70E4-4F8A-9782-8109965BD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2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69" y="2266582"/>
            <a:ext cx="7063664" cy="277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taviz and the 20th Anniversary of R, an Interview With Hadley Wickham |  by Will Chase | Nightingale | Medium">
            <a:extLst>
              <a:ext uri="{FF2B5EF4-FFF2-40B4-BE49-F238E27FC236}">
                <a16:creationId xmlns:a16="http://schemas.microsoft.com/office/drawing/2014/main" id="{21B07A4F-D309-4B28-9E83-E106BB145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67" y="3653684"/>
            <a:ext cx="1941660" cy="17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E9381DC-4359-40D0-99C2-AA422DA1D682}"/>
              </a:ext>
            </a:extLst>
          </p:cNvPr>
          <p:cNvSpPr txBox="1"/>
          <p:nvPr/>
        </p:nvSpPr>
        <p:spPr>
          <a:xfrm>
            <a:off x="8023893" y="1711798"/>
            <a:ext cx="3875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"</a:t>
            </a:r>
            <a:r>
              <a:rPr lang="en-US" sz="2400" b="1" i="1" dirty="0"/>
              <a:t>Visualizations surprises you, but do not scale. Model scales but do not surprises you</a:t>
            </a:r>
            <a:r>
              <a:rPr lang="en-US" sz="2400" b="1" dirty="0"/>
              <a:t>" - Wickham, Hadley</a:t>
            </a:r>
            <a:endParaRPr lang="pt-BR" sz="2400" b="1" dirty="0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7F4BE6B-2BA7-4192-B20C-DDAEFC6BAD7A}"/>
              </a:ext>
            </a:extLst>
          </p:cNvPr>
          <p:cNvCxnSpPr/>
          <p:nvPr/>
        </p:nvCxnSpPr>
        <p:spPr>
          <a:xfrm>
            <a:off x="6752492" y="4121834"/>
            <a:ext cx="0" cy="56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F78F5E-3122-4DBD-860C-EE86BA6AD7A2}"/>
              </a:ext>
            </a:extLst>
          </p:cNvPr>
          <p:cNvSpPr txBox="1"/>
          <p:nvPr/>
        </p:nvSpPr>
        <p:spPr>
          <a:xfrm>
            <a:off x="6077243" y="4840730"/>
            <a:ext cx="1350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/>
              <a:t>Deploy</a:t>
            </a:r>
            <a:endParaRPr lang="pt-BR" sz="2000" b="1" dirty="0"/>
          </a:p>
        </p:txBody>
      </p:sp>
      <p:pic>
        <p:nvPicPr>
          <p:cNvPr id="3074" name="Picture 2" descr="Docker e Containers. Muitos desenvolvedores sabem o quanto o… | by Marcio H  | Tecnologia e afins | Medium">
            <a:extLst>
              <a:ext uri="{FF2B5EF4-FFF2-40B4-BE49-F238E27FC236}">
                <a16:creationId xmlns:a16="http://schemas.microsoft.com/office/drawing/2014/main" id="{39DBAD90-40A1-42CD-897C-C1D006B7F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143" y="5386240"/>
            <a:ext cx="818100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tiangolo/fastapi: FastAPI framework, high performance, easy to  learn, fast to code, ready for production">
            <a:extLst>
              <a:ext uri="{FF2B5EF4-FFF2-40B4-BE49-F238E27FC236}">
                <a16:creationId xmlns:a16="http://schemas.microsoft.com/office/drawing/2014/main" id="{4D2E8354-572A-49E3-B482-90074B2E5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00" y="6294178"/>
            <a:ext cx="1361870" cy="4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lumber: Getting R ready for production environments? - Data Scientists">
            <a:extLst>
              <a:ext uri="{FF2B5EF4-FFF2-40B4-BE49-F238E27FC236}">
                <a16:creationId xmlns:a16="http://schemas.microsoft.com/office/drawing/2014/main" id="{C37DDEDB-6704-439E-A8ED-73F728A1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877" y="5400325"/>
            <a:ext cx="725439" cy="84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Jenkins">
            <a:extLst>
              <a:ext uri="{FF2B5EF4-FFF2-40B4-BE49-F238E27FC236}">
                <a16:creationId xmlns:a16="http://schemas.microsoft.com/office/drawing/2014/main" id="{AE20392E-8840-4575-A582-DB7408081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947" y="6332704"/>
            <a:ext cx="1050591" cy="5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Um “Hello World” para o Kubernetes | by Vitor Hugo | Medium">
            <a:extLst>
              <a:ext uri="{FF2B5EF4-FFF2-40B4-BE49-F238E27FC236}">
                <a16:creationId xmlns:a16="http://schemas.microsoft.com/office/drawing/2014/main" id="{76E18BB1-D9F0-415F-A6A8-595E5B770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26" y="5518399"/>
            <a:ext cx="809576" cy="70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04B2F32-C3F5-4C34-A9C5-7F7243D5A3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2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01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Antes de Começar... Quem é esse Renan?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7C3D062-67B9-4A23-AF69-4E68F68BD549}"/>
              </a:ext>
            </a:extLst>
          </p:cNvPr>
          <p:cNvSpPr txBox="1"/>
          <p:nvPr/>
        </p:nvSpPr>
        <p:spPr>
          <a:xfrm>
            <a:off x="515357" y="1831836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Academia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1F4D3716-629E-498C-BAE5-FF67E7AF1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02" y="1777885"/>
            <a:ext cx="1032220" cy="57804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FACEF6F-89E4-4596-BA7A-874EC5ABF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10" y="1845863"/>
            <a:ext cx="1906593" cy="698913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BAFFDC9F-4DF8-4E02-9A07-DD52BCDC92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1777885"/>
            <a:ext cx="1476519" cy="607482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2444205B-F8A0-4C2A-90F4-083E9DBF53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740" y="1805430"/>
            <a:ext cx="2446555" cy="522951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60149CC1-ED50-4B19-BE42-2A1982694337}"/>
              </a:ext>
            </a:extLst>
          </p:cNvPr>
          <p:cNvSpPr txBox="1"/>
          <p:nvPr/>
        </p:nvSpPr>
        <p:spPr>
          <a:xfrm>
            <a:off x="515356" y="3184445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Experiências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E418FD71-7BCC-4E3C-A121-B123AB940E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157" y="2840257"/>
            <a:ext cx="1167766" cy="1167766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FD3EF64F-F1E0-4858-A27C-18FAB76F24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16" y="3224080"/>
            <a:ext cx="1803987" cy="44395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83101072-69E4-43F0-941D-5615AF15B9D4}"/>
              </a:ext>
            </a:extLst>
          </p:cNvPr>
          <p:cNvSpPr txBox="1"/>
          <p:nvPr/>
        </p:nvSpPr>
        <p:spPr>
          <a:xfrm>
            <a:off x="515356" y="4670478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Interesses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1658CDA3-51AA-41F2-B9D2-4CC176AD15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3118203"/>
            <a:ext cx="1803988" cy="659959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279D6C0D-B303-4350-8747-22113F2700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96" y="4608660"/>
            <a:ext cx="1842052" cy="64685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EAD7784E-5CE5-450A-97DF-166D269396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22" y="4401642"/>
            <a:ext cx="2238161" cy="1076749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77C0AC90-C6FB-4D56-838F-194ADB2A89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919" y="4401642"/>
            <a:ext cx="1955968" cy="1095342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8B22DC44-7105-4B72-A538-5920809FCB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441" y="2614515"/>
            <a:ext cx="2828925" cy="1619250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44C29781-8F69-4D29-A768-387483B5C7DB}"/>
              </a:ext>
            </a:extLst>
          </p:cNvPr>
          <p:cNvSpPr txBox="1"/>
          <p:nvPr/>
        </p:nvSpPr>
        <p:spPr>
          <a:xfrm>
            <a:off x="2944527" y="2438357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B.S.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281A6E5-F05A-40CA-AA6C-20EA1141607E}"/>
              </a:ext>
            </a:extLst>
          </p:cNvPr>
          <p:cNvSpPr txBox="1"/>
          <p:nvPr/>
        </p:nvSpPr>
        <p:spPr>
          <a:xfrm>
            <a:off x="5042759" y="2486961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M.S.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A1D48BBE-ADBE-4198-9CC7-EA6E21019B9A}"/>
              </a:ext>
            </a:extLst>
          </p:cNvPr>
          <p:cNvSpPr txBox="1"/>
          <p:nvPr/>
        </p:nvSpPr>
        <p:spPr>
          <a:xfrm>
            <a:off x="7433659" y="2442365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Ph.D.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EABF6D1-CFB3-4763-88AB-89443A3B102D}"/>
              </a:ext>
            </a:extLst>
          </p:cNvPr>
          <p:cNvSpPr txBox="1"/>
          <p:nvPr/>
        </p:nvSpPr>
        <p:spPr>
          <a:xfrm>
            <a:off x="9453351" y="2437964"/>
            <a:ext cx="20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Pós-Doutorado</a:t>
            </a:r>
          </a:p>
        </p:txBody>
      </p:sp>
      <p:pic>
        <p:nvPicPr>
          <p:cNvPr id="51" name="Picture 2" descr="Projeto Jupyter – Wikipédia, a enciclopédia livre">
            <a:extLst>
              <a:ext uri="{FF2B5EF4-FFF2-40B4-BE49-F238E27FC236}">
                <a16:creationId xmlns:a16="http://schemas.microsoft.com/office/drawing/2014/main" id="{24BDDC44-0F11-4C0F-965F-70B17E3E7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77" y="4341914"/>
            <a:ext cx="1055911" cy="12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47C0F7F-1081-47A6-92C7-B7E36EAA6B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704BE38-853B-43E2-A79E-2FC32D0F9D79}"/>
              </a:ext>
            </a:extLst>
          </p:cNvPr>
          <p:cNvSpPr txBox="1"/>
          <p:nvPr/>
        </p:nvSpPr>
        <p:spPr>
          <a:xfrm>
            <a:off x="3380250" y="6360965"/>
            <a:ext cx="444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Website: renanxcortes.github.io</a:t>
            </a:r>
          </a:p>
        </p:txBody>
      </p:sp>
    </p:spTree>
    <p:extLst>
      <p:ext uri="{BB962C8B-B14F-4D97-AF65-F5344CB8AC3E}">
        <p14:creationId xmlns:p14="http://schemas.microsoft.com/office/powerpoint/2010/main" val="85446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41" grpId="0" animBg="1"/>
      <p:bldP spid="47" grpId="0"/>
      <p:bldP spid="48" grpId="0"/>
      <p:bldP spid="49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235667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Redes de Relacionamento de Fraudes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10E6533-0993-4E3D-B3EB-9EF729383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90" y="1605569"/>
            <a:ext cx="4135902" cy="413006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648751" y="1775982"/>
            <a:ext cx="5920861" cy="378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identificar padrões de transferências entre pessoas/organizações.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Ferramenta de Exploração Rápida das redes.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conexão de múltiplas tabelas de um Data Lake e volumetria alta de transações.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421E3B-FF4C-4862-A915-405A8E753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8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Modelo de Cobrança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59916" y="1661693"/>
            <a:ext cx="6167493" cy="4250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identificar clientes mais propensos a negociar e pagar dívidas.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modelo de </a:t>
            </a:r>
            <a:r>
              <a:rPr lang="pt-BR" sz="2000" b="1" dirty="0" err="1"/>
              <a:t>Machine</a:t>
            </a:r>
            <a:r>
              <a:rPr lang="pt-BR" sz="2000" b="1" dirty="0"/>
              <a:t> Learning que prevê a probabilidade de um cliente pagar.</a:t>
            </a:r>
          </a:p>
          <a:p>
            <a:pPr lvl="1"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conexão de múltiplas tabelas e tratamento de datas de passado e futuro para evitar “</a:t>
            </a:r>
            <a:r>
              <a:rPr lang="pt-BR" sz="2000" b="1" i="1" dirty="0"/>
              <a:t>data </a:t>
            </a:r>
            <a:r>
              <a:rPr lang="pt-BR" sz="2000" b="1" i="1" dirty="0" err="1"/>
              <a:t>leakage</a:t>
            </a:r>
            <a:r>
              <a:rPr lang="pt-BR" sz="2000" b="1" dirty="0"/>
              <a:t>”.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9A15C04-0E75-40BB-B601-8335FAB47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73" y="1838657"/>
            <a:ext cx="4464751" cy="38969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D534B65-7B4D-46EC-88B0-1A27A046F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9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Mapas de Expansão e Clusters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458390" y="1638914"/>
            <a:ext cx="6167493" cy="378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auxiliar o processo de expansão de lojas e qualificação de divulgações.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ferramenta que plota informações </a:t>
            </a:r>
            <a:r>
              <a:rPr lang="pt-BR" sz="2000" b="1" dirty="0" err="1"/>
              <a:t>geolocalizadas</a:t>
            </a:r>
            <a:r>
              <a:rPr lang="pt-BR" sz="2000" b="1" dirty="0"/>
              <a:t> junto com clusters regionais.</a:t>
            </a:r>
          </a:p>
          <a:p>
            <a:pPr lvl="1"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harmonização de dados do IBGE com arquivos espaciais (</a:t>
            </a:r>
            <a:r>
              <a:rPr lang="pt-BR" sz="2000" b="1" i="1" dirty="0" err="1"/>
              <a:t>shapefiles</a:t>
            </a:r>
            <a:r>
              <a:rPr lang="pt-BR" sz="2000" b="1" dirty="0"/>
              <a:t>).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DB6D811-725E-408A-AD72-F0181B3E5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738" y="1215890"/>
            <a:ext cx="4574872" cy="25484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FD4723A-EDFC-4DBC-80C6-D721341B3F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86"/>
          <a:stretch/>
        </p:blipFill>
        <p:spPr>
          <a:xfrm>
            <a:off x="6736165" y="4009586"/>
            <a:ext cx="5209309" cy="19541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C00839E-ECAB-4F60-A40B-17D37CDEE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9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08333" y="1070463"/>
            <a:ext cx="1010644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Motivação: limites não-harmonizados entre diferentes anos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8FDE93-2E33-4061-B8AF-185626A46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574" y="1759326"/>
            <a:ext cx="5458851" cy="42823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BA9AAF3-030A-408B-8850-E23CA4276494}"/>
              </a:ext>
            </a:extLst>
          </p:cNvPr>
          <p:cNvSpPr txBox="1"/>
          <p:nvPr/>
        </p:nvSpPr>
        <p:spPr>
          <a:xfrm>
            <a:off x="2048614" y="6286435"/>
            <a:ext cx="66258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"Areal interpolation of population counts using pre-classified land cover data." Population Research and Policy Review 26.5-6 (2007): 619-633.</a:t>
            </a:r>
            <a:endParaRPr lang="pt-BR" sz="1100" i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DFF1B5-A096-4F7D-A730-D6FA9FB70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2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5976764" y="2039157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Possível Solução: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8FDE93-2E33-4061-B8AF-185626A46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71" y="2319439"/>
            <a:ext cx="3639168" cy="285486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7FE27FA-FBF4-4D2F-9E97-790917B9A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274" y="2992096"/>
            <a:ext cx="7395726" cy="15095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98E95-5588-4092-8FD1-1584BC021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2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925F5F-632B-497E-80A6-94FD14DB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46782"/>
            <a:ext cx="65532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4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91CA506-E5E6-41B6-A3EE-C76FCD9AB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112" y="1674008"/>
            <a:ext cx="65817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6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-369663" y="2624325"/>
            <a:ext cx="3991693" cy="1904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000" b="1" dirty="0"/>
              <a:t>Solução:</a:t>
            </a:r>
          </a:p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000" b="1" dirty="0"/>
              <a:t>Incorporar imagens de satélite na modelagem e disponibilizar uma ferramenta open-</a:t>
            </a:r>
            <a:r>
              <a:rPr lang="pt-BR" sz="2000" b="1" dirty="0" err="1"/>
              <a:t>source</a:t>
            </a:r>
            <a:r>
              <a:rPr lang="pt-BR" sz="2000" b="1" dirty="0"/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13E4B9-5088-477C-B529-0E70DDB9F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433" y="1265434"/>
            <a:ext cx="8258624" cy="4621895"/>
          </a:xfrm>
          <a:prstGeom prst="rect">
            <a:avLst/>
          </a:prstGeom>
        </p:spPr>
      </p:pic>
      <p:pic>
        <p:nvPicPr>
          <p:cNvPr id="9" name="Picture 2" descr="Academia da Beleza - Saiba mais sobre nós">
            <a:extLst>
              <a:ext uri="{FF2B5EF4-FFF2-40B4-BE49-F238E27FC236}">
                <a16:creationId xmlns:a16="http://schemas.microsoft.com/office/drawing/2014/main" id="{A6AAD8B5-3C20-4D4D-AFE3-773000906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90DEDDD-0C1D-4ED6-A56C-13F53DC1FBAB}"/>
              </a:ext>
            </a:extLst>
          </p:cNvPr>
          <p:cNvSpPr txBox="1"/>
          <p:nvPr/>
        </p:nvSpPr>
        <p:spPr>
          <a:xfrm>
            <a:off x="3622030" y="6279031"/>
            <a:ext cx="430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Fonte: </a:t>
            </a:r>
            <a:r>
              <a:rPr lang="pt-BR" i="1" dirty="0"/>
              <a:t>https://github.com/pysal/tobler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B62E1F4-C52B-4B4F-BE1E-81C3D17AC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2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Aprendizado Supervisionado e Não-Supervisionado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7837AD-FB2B-40F7-BDF9-C40F2C2C1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472" y="1294170"/>
            <a:ext cx="7335056" cy="42696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817A71-5915-409A-BB7D-99DA09AC7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79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dos Principais algoritmos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1B1119F-BC8E-4033-A839-BD74C7342B2B}"/>
              </a:ext>
            </a:extLst>
          </p:cNvPr>
          <p:cNvSpPr txBox="1"/>
          <p:nvPr/>
        </p:nvSpPr>
        <p:spPr>
          <a:xfrm>
            <a:off x="1446678" y="1154334"/>
            <a:ext cx="271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Supervisionado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94E15C2-3156-434F-B826-8465262701EC}"/>
              </a:ext>
            </a:extLst>
          </p:cNvPr>
          <p:cNvSpPr txBox="1"/>
          <p:nvPr/>
        </p:nvSpPr>
        <p:spPr>
          <a:xfrm>
            <a:off x="7469950" y="1155117"/>
            <a:ext cx="358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Não-Supervisionado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A081CA6-ADA4-456D-AF0C-D8FB9EFFE16D}"/>
              </a:ext>
            </a:extLst>
          </p:cNvPr>
          <p:cNvCxnSpPr>
            <a:cxnSpLocks/>
          </p:cNvCxnSpPr>
          <p:nvPr/>
        </p:nvCxnSpPr>
        <p:spPr>
          <a:xfrm flipV="1">
            <a:off x="6115844" y="1337214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B41589-290B-4E2B-8FDF-4B56F58365D3}"/>
              </a:ext>
            </a:extLst>
          </p:cNvPr>
          <p:cNvSpPr txBox="1"/>
          <p:nvPr/>
        </p:nvSpPr>
        <p:spPr>
          <a:xfrm>
            <a:off x="843340" y="2171118"/>
            <a:ext cx="4812782" cy="371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Classificação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Logística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Support</a:t>
            </a:r>
            <a:r>
              <a:rPr lang="pt-BR" sz="2000" b="1" dirty="0"/>
              <a:t> Vector </a:t>
            </a:r>
            <a:r>
              <a:rPr lang="pt-BR" sz="2000" b="1" dirty="0" err="1"/>
              <a:t>Machines</a:t>
            </a:r>
            <a:endParaRPr lang="pt-BR" sz="2000" b="1" dirty="0"/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Linear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</a:t>
            </a:r>
            <a:r>
              <a:rPr lang="pt-BR" sz="2000" b="1" dirty="0" err="1"/>
              <a:t>Ridge</a:t>
            </a:r>
            <a:r>
              <a:rPr lang="pt-BR" sz="2000" b="1" dirty="0"/>
              <a:t>/Lasso</a:t>
            </a:r>
          </a:p>
          <a:p>
            <a:pPr lvl="1"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Modelos Baseados em Árvore</a:t>
            </a:r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i="1" dirty="0"/>
              <a:t>K- </a:t>
            </a:r>
            <a:r>
              <a:rPr lang="pt-BR" sz="2000" b="1" i="1" dirty="0" err="1"/>
              <a:t>Nearest</a:t>
            </a:r>
            <a:r>
              <a:rPr lang="pt-BR" sz="2000" b="1" i="1" dirty="0"/>
              <a:t> </a:t>
            </a:r>
            <a:r>
              <a:rPr lang="pt-BR" sz="2000" b="1" i="1" dirty="0" err="1"/>
              <a:t>Neighbors</a:t>
            </a:r>
            <a:endParaRPr lang="pt-BR" sz="2000" b="1" i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E77CF2B-58FC-44FC-907B-3AC3A907EB4F}"/>
              </a:ext>
            </a:extLst>
          </p:cNvPr>
          <p:cNvSpPr txBox="1"/>
          <p:nvPr/>
        </p:nvSpPr>
        <p:spPr>
          <a:xfrm>
            <a:off x="7104556" y="2171118"/>
            <a:ext cx="4812782" cy="3827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Componentes Principais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Cluster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Means</a:t>
            </a: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Hierárquico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Escalonamento Multidimensional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C848790-7B38-4A44-AE9B-69334A969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7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007238"/>
            <a:ext cx="10310191" cy="589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Fundamentos de Ciência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Contexto Histórico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Características e Principais Ferramentas de um Cientista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Data vs. Big Data</a:t>
            </a:r>
          </a:p>
          <a:p>
            <a:pPr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Principais Conceitos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processos de Ciência de Dados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de Negócio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Operacional (</a:t>
            </a:r>
            <a:r>
              <a:rPr lang="pt-BR" sz="2000" b="1" i="1" dirty="0"/>
              <a:t>qual o fluxo operacional de um Data </a:t>
            </a:r>
            <a:r>
              <a:rPr lang="pt-BR" sz="2000" b="1" i="1" dirty="0" err="1"/>
              <a:t>Scientist</a:t>
            </a:r>
            <a:r>
              <a:rPr lang="pt-BR" sz="2000" b="1" i="1" dirty="0"/>
              <a:t>?</a:t>
            </a:r>
            <a:r>
              <a:rPr lang="pt-BR" sz="2000" b="1" dirty="0"/>
              <a:t>)</a:t>
            </a:r>
          </a:p>
          <a:p>
            <a:pPr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Alguns Casos de Uso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2B92017-2CF2-4AC7-9666-02A28418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1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Motivação</a:t>
            </a:r>
          </a:p>
        </p:txBody>
      </p:sp>
      <p:pic>
        <p:nvPicPr>
          <p:cNvPr id="1030" name="Picture 6" descr="How to explain overfitting in machine learning to someone who doesn't have  knowledge of machine learning - Quora">
            <a:extLst>
              <a:ext uri="{FF2B5EF4-FFF2-40B4-BE49-F238E27FC236}">
                <a16:creationId xmlns:a16="http://schemas.microsoft.com/office/drawing/2014/main" id="{DF9D67A7-0958-4C7B-A610-9DAA0565D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495" y="4267520"/>
            <a:ext cx="3659505" cy="244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underfitting and overfitting in machine learning and how to deal  with it. | by Anup Bhande | GreyAtom | Medium">
            <a:extLst>
              <a:ext uri="{FF2B5EF4-FFF2-40B4-BE49-F238E27FC236}">
                <a16:creationId xmlns:a16="http://schemas.microsoft.com/office/drawing/2014/main" id="{9DC2C5F8-6235-478A-9A0F-FD0A57296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76" y="1014436"/>
            <a:ext cx="8654342" cy="300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CC81C76-7200-46FE-A0A9-3B34579DB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0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2" name="Picture 2" descr="Hold-out vs. Cross-validation in Machine Learning | by Eijaz Allibhai |  Medium">
            <a:extLst>
              <a:ext uri="{FF2B5EF4-FFF2-40B4-BE49-F238E27FC236}">
                <a16:creationId xmlns:a16="http://schemas.microsoft.com/office/drawing/2014/main" id="{F0C0F62A-203E-4C93-95B3-9FBDC959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66" y="3790698"/>
            <a:ext cx="6686931" cy="209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021A0D1-30EE-4905-9665-414100BB0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254" y="1310073"/>
            <a:ext cx="5918615" cy="204308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176FC7-831C-4EFF-8FB3-AEC6B71F89F9}"/>
              </a:ext>
            </a:extLst>
          </p:cNvPr>
          <p:cNvSpPr txBox="1"/>
          <p:nvPr/>
        </p:nvSpPr>
        <p:spPr>
          <a:xfrm>
            <a:off x="939484" y="1960276"/>
            <a:ext cx="10310191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Holdout</a:t>
            </a:r>
            <a:r>
              <a:rPr lang="pt-BR" sz="2000" b="1" dirty="0"/>
              <a:t> set simples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Fold</a:t>
            </a:r>
            <a:r>
              <a:rPr lang="pt-BR" sz="2000" b="1" dirty="0"/>
              <a:t> Cross-</a:t>
            </a:r>
            <a:r>
              <a:rPr lang="pt-BR" sz="2000" b="1" dirty="0" err="1"/>
              <a:t>Validation</a:t>
            </a:r>
            <a:endParaRPr lang="pt-BR" sz="2000" b="1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B092482-4E9C-449D-B01E-0D4828CE4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9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372F7C-D2A7-400B-A06E-6E4AC6D0B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385" y="2680569"/>
            <a:ext cx="6232976" cy="8547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F68F8F6-1B57-4AD2-8F18-B48F6D34B9EE}"/>
              </a:ext>
            </a:extLst>
          </p:cNvPr>
          <p:cNvSpPr txBox="1"/>
          <p:nvPr/>
        </p:nvSpPr>
        <p:spPr>
          <a:xfrm>
            <a:off x="940904" y="1154334"/>
            <a:ext cx="10310191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 estamos em um cenário com muitos dados. Podemos “nos dar ao luxo” de criar também uma amostra de validação apartada da de teste.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Discussão Interessante: https://machinelearningmastery.com/train-final-machine-learning-model/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E2861E-0158-46D0-8BBE-A9768EBA3E58}"/>
              </a:ext>
            </a:extLst>
          </p:cNvPr>
          <p:cNvSpPr txBox="1"/>
          <p:nvPr/>
        </p:nvSpPr>
        <p:spPr>
          <a:xfrm>
            <a:off x="2207639" y="6256073"/>
            <a:ext cx="63877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Friedman, Jerome, Trevor Hastie, and Robert </a:t>
            </a:r>
            <a:r>
              <a:rPr lang="en-US" sz="1100" i="1" dirty="0" err="1"/>
              <a:t>Tibshirani</a:t>
            </a:r>
            <a:r>
              <a:rPr lang="en-US" sz="1100" i="1" dirty="0"/>
              <a:t>. The elements of statistical learning. Vol. 1. No. 10. New York: Springer series in statistics, 2001.</a:t>
            </a:r>
            <a:endParaRPr lang="pt-BR" sz="1100" i="1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7472A65-5E54-48A1-9865-E14E768A1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5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Ok, hora de sujar um pouco as mãos...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A58BFE0-6146-4C34-A664-A462BA589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57" y="2249124"/>
            <a:ext cx="10214283" cy="265490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5100E4-0FAC-447A-8024-B71DEAD1CC7E}"/>
              </a:ext>
            </a:extLst>
          </p:cNvPr>
          <p:cNvSpPr txBox="1"/>
          <p:nvPr/>
        </p:nvSpPr>
        <p:spPr>
          <a:xfrm>
            <a:off x="2874004" y="5517997"/>
            <a:ext cx="644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Fonte: https://www.kaggle.com/olistbr/brazilian-ecommerce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B57DCC-8620-411A-9B66-D534EF2E4E5C}"/>
              </a:ext>
            </a:extLst>
          </p:cNvPr>
          <p:cNvSpPr txBox="1"/>
          <p:nvPr/>
        </p:nvSpPr>
        <p:spPr>
          <a:xfrm>
            <a:off x="3813347" y="1425232"/>
            <a:ext cx="456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Estudo de satisfação do cliente: como prever?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D44D052-1CDA-4727-A1CE-F8A99FC9C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3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EE4D8D-6E8C-4627-ADFB-56CC76A54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871" y="3117026"/>
            <a:ext cx="4089926" cy="53673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CC76B32-10DF-47A3-8CEE-6A98EBBAF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608" y="3989896"/>
            <a:ext cx="2708452" cy="536736"/>
          </a:xfrm>
          <a:prstGeom prst="rect">
            <a:avLst/>
          </a:prstGeom>
        </p:spPr>
      </p:pic>
      <p:pic>
        <p:nvPicPr>
          <p:cNvPr id="10" name="Picture 4" descr="Linear Regression Using Matrix Multiplication in Python Using NumPy -  Python and R Tips">
            <a:extLst>
              <a:ext uri="{FF2B5EF4-FFF2-40B4-BE49-F238E27FC236}">
                <a16:creationId xmlns:a16="http://schemas.microsoft.com/office/drawing/2014/main" id="{48560156-C9BD-44FD-A7C8-144F0A1D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763" y="2003330"/>
            <a:ext cx="4810647" cy="320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900456" y="1795769"/>
            <a:ext cx="4812782" cy="95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  <a:endParaRPr lang="pt-BR" sz="2800" b="1" i="1" dirty="0"/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86E13D5-9B72-4D9A-A6FC-058DA4BDE1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90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698967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29EEC6E-15E4-4CA0-8AC8-D7DE2AB601FD}"/>
              </a:ext>
            </a:extLst>
          </p:cNvPr>
          <p:cNvSpPr txBox="1"/>
          <p:nvPr/>
        </p:nvSpPr>
        <p:spPr>
          <a:xfrm>
            <a:off x="5710666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Logística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1F72635-90A7-4B0F-AD4B-D093E5BA15E7}"/>
              </a:ext>
            </a:extLst>
          </p:cNvPr>
          <p:cNvSpPr txBox="1"/>
          <p:nvPr/>
        </p:nvSpPr>
        <p:spPr>
          <a:xfrm>
            <a:off x="2142484" y="1190713"/>
            <a:ext cx="7710084" cy="1011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3200" b="1" dirty="0"/>
              <a:t>Estruturas Hierárquicas de Representação</a:t>
            </a:r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B9F922B-031C-423B-BD29-03823585C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872" y="3158494"/>
            <a:ext cx="3228975" cy="5048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5AB663-E8F5-46E6-BC9C-69E32F2CA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571" y="4230310"/>
            <a:ext cx="2695575" cy="4095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E870F68-8C10-4907-9F75-965E0E307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445" y="3191831"/>
            <a:ext cx="2943225" cy="4381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048996D-1779-4E00-A736-78039B528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832" y="4001709"/>
            <a:ext cx="4362450" cy="8667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91E75AD-4F0C-4B7B-9463-B3E379D52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22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298102"/>
            <a:ext cx="10310191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Visão Geral sobre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Algoritmos Supervisionados e Não-Supervisionados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Alguns dos Principais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Underfitting</a:t>
            </a:r>
            <a:r>
              <a:rPr lang="pt-BR" sz="2000" b="1" dirty="0"/>
              <a:t> e </a:t>
            </a:r>
            <a:r>
              <a:rPr lang="pt-BR" sz="2000" b="1" dirty="0" err="1"/>
              <a:t>Overfitting</a:t>
            </a:r>
            <a:endParaRPr lang="pt-BR" sz="2000" b="1" dirty="0"/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Estratégias de Validação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Hora de sujar um pouco as mãos...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Exemplo prático com Análise Exploratória e Visualização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Estado da Arte em </a:t>
            </a:r>
            <a:r>
              <a:rPr lang="pt-BR" sz="2000" b="1" dirty="0" err="1"/>
              <a:t>Machine</a:t>
            </a:r>
            <a:r>
              <a:rPr lang="pt-BR" sz="2000" b="1" dirty="0"/>
              <a:t> Learning (ML): </a:t>
            </a:r>
            <a:r>
              <a:rPr lang="pt-BR" sz="2000" b="1" dirty="0" err="1"/>
              <a:t>AutoML</a:t>
            </a:r>
            <a:endParaRPr lang="pt-BR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7BCE9C3-88B5-4827-8877-7ADA6AB1D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en-US" sz="2000" b="1" i="1" dirty="0"/>
              <a:t>the sexiest job in the next 10 years will be statisticians.</a:t>
            </a:r>
            <a:r>
              <a:rPr lang="en-US" sz="2000" b="1" dirty="0"/>
              <a:t>”</a:t>
            </a:r>
            <a:r>
              <a:rPr lang="pt-BR" sz="2000" b="1" dirty="0"/>
              <a:t> – Varian, Hal (2009). Economista-chefe do Google de 2002 até o presente.</a:t>
            </a:r>
          </a:p>
        </p:txBody>
      </p:sp>
      <p:pic>
        <p:nvPicPr>
          <p:cNvPr id="6153" name="Picture 9" descr="Hal Varian - biografia do economista-chefe do Google">
            <a:extLst>
              <a:ext uri="{FF2B5EF4-FFF2-40B4-BE49-F238E27FC236}">
                <a16:creationId xmlns:a16="http://schemas.microsoft.com/office/drawing/2014/main" id="{2810E706-C40D-43C0-9B46-E38A27F5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90" y="1536847"/>
            <a:ext cx="3814790" cy="307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Hal Varian - biografia do economista-chefe do Google">
            <a:extLst>
              <a:ext uri="{FF2B5EF4-FFF2-40B4-BE49-F238E27FC236}">
                <a16:creationId xmlns:a16="http://schemas.microsoft.com/office/drawing/2014/main" id="{CB9EB09A-A4EC-473B-85C4-F30F3F3BB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43" y="1571673"/>
            <a:ext cx="3007253" cy="300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E818EF-877E-4018-AD91-AF70C010A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1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9" name="Picture 5" descr="Remembering Hans Rosling: friend, teacher, inspiration - UNICEF Connect">
            <a:extLst>
              <a:ext uri="{FF2B5EF4-FFF2-40B4-BE49-F238E27FC236}">
                <a16:creationId xmlns:a16="http://schemas.microsoft.com/office/drawing/2014/main" id="{BE0845F9-CD04-46BE-892D-DB0F2DE5A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071" y="1420166"/>
            <a:ext cx="5040922" cy="334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Hans Rosling | Authors | Macmillan">
            <a:extLst>
              <a:ext uri="{FF2B5EF4-FFF2-40B4-BE49-F238E27FC236}">
                <a16:creationId xmlns:a16="http://schemas.microsoft.com/office/drawing/2014/main" id="{93B09B24-9448-42B9-9F24-2967498F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372" y="1764933"/>
            <a:ext cx="177165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pt-BR" sz="2000" b="1" i="1" dirty="0" err="1"/>
              <a:t>Statistics</a:t>
            </a:r>
            <a:r>
              <a:rPr lang="pt-BR" sz="2000" b="1" i="1" dirty="0"/>
              <a:t> </a:t>
            </a:r>
            <a:r>
              <a:rPr lang="pt-BR" sz="2000" b="1" i="1" dirty="0" err="1"/>
              <a:t>is</a:t>
            </a:r>
            <a:r>
              <a:rPr lang="pt-BR" sz="2000" b="1" i="1" dirty="0"/>
              <a:t> </a:t>
            </a:r>
            <a:r>
              <a:rPr lang="pt-BR" sz="2000" b="1" i="1" dirty="0" err="1"/>
              <a:t>now</a:t>
            </a:r>
            <a:r>
              <a:rPr lang="pt-BR" sz="2000" b="1" i="1" dirty="0"/>
              <a:t> </a:t>
            </a:r>
            <a:r>
              <a:rPr lang="pt-BR" sz="2000" b="1" i="1" dirty="0" err="1"/>
              <a:t>the</a:t>
            </a:r>
            <a:r>
              <a:rPr lang="pt-BR" sz="2000" b="1" i="1" dirty="0"/>
              <a:t> </a:t>
            </a:r>
            <a:r>
              <a:rPr lang="pt-BR" sz="2000" b="1" i="1" dirty="0" err="1"/>
              <a:t>sexisest</a:t>
            </a:r>
            <a:r>
              <a:rPr lang="pt-BR" sz="2000" b="1" i="1" dirty="0"/>
              <a:t> </a:t>
            </a:r>
            <a:r>
              <a:rPr lang="pt-BR" sz="2000" b="1" i="1" dirty="0" err="1"/>
              <a:t>job</a:t>
            </a:r>
            <a:r>
              <a:rPr lang="pt-BR" sz="2000" b="1" i="1" dirty="0"/>
              <a:t> </a:t>
            </a:r>
            <a:r>
              <a:rPr lang="pt-BR" sz="2000" b="1" i="1" dirty="0" err="1"/>
              <a:t>around</a:t>
            </a:r>
            <a:r>
              <a:rPr lang="pt-BR" sz="2000" b="1" dirty="0"/>
              <a:t>” – </a:t>
            </a:r>
            <a:r>
              <a:rPr lang="pt-BR" sz="2000" b="1" dirty="0" err="1"/>
              <a:t>Rosling</a:t>
            </a:r>
            <a:r>
              <a:rPr lang="pt-BR" sz="2000" b="1" dirty="0"/>
              <a:t>, Hans. Documentário da BBC em 2011.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D85B9CF-A6CC-4280-83A8-497412D66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8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6" name="Picture 2" descr="Data Scientist: The Sexiest Job of the 21st Century">
            <a:extLst>
              <a:ext uri="{FF2B5EF4-FFF2-40B4-BE49-F238E27FC236}">
                <a16:creationId xmlns:a16="http://schemas.microsoft.com/office/drawing/2014/main" id="{74746DF1-D0D4-4588-BFD5-C960205C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67" y="1254198"/>
            <a:ext cx="3732883" cy="490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0D71EDE-40D3-456B-913F-D5657606977E}"/>
              </a:ext>
            </a:extLst>
          </p:cNvPr>
          <p:cNvSpPr txBox="1"/>
          <p:nvPr/>
        </p:nvSpPr>
        <p:spPr>
          <a:xfrm>
            <a:off x="6020310" y="1967061"/>
            <a:ext cx="572755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Outubro de 2012</a:t>
            </a:r>
          </a:p>
          <a:p>
            <a:r>
              <a:rPr lang="pt-BR" sz="2400" b="1" dirty="0">
                <a:solidFill>
                  <a:srgbClr val="0070C0"/>
                </a:solidFill>
              </a:rPr>
              <a:t>Thomas H. Davenport e D.J. Patil</a:t>
            </a:r>
          </a:p>
          <a:p>
            <a:endParaRPr lang="pt-BR" sz="2400" dirty="0"/>
          </a:p>
          <a:p>
            <a:r>
              <a:rPr lang="en-US" sz="2400" b="1" dirty="0"/>
              <a:t>Data Scientist: The Sexiest Job of the 21st Century</a:t>
            </a:r>
          </a:p>
          <a:p>
            <a:endParaRPr lang="en-US" sz="2400" b="1" dirty="0"/>
          </a:p>
          <a:p>
            <a:r>
              <a:rPr lang="en-US" sz="2000" b="1" i="1" dirty="0"/>
              <a:t>“</a:t>
            </a:r>
            <a:r>
              <a:rPr lang="en-US" sz="2000" b="1" i="1" dirty="0" err="1"/>
              <a:t>Cientistas</a:t>
            </a:r>
            <a:r>
              <a:rPr lang="en-US" sz="2000" b="1" i="1" dirty="0"/>
              <a:t> de Dados </a:t>
            </a:r>
            <a:r>
              <a:rPr lang="en-US" sz="2000" b="1" i="1" dirty="0" err="1"/>
              <a:t>hoje</a:t>
            </a:r>
            <a:r>
              <a:rPr lang="en-US" sz="2000" b="1" i="1" dirty="0"/>
              <a:t> </a:t>
            </a:r>
            <a:r>
              <a:rPr lang="en-US" sz="2000" b="1" i="1" dirty="0" err="1"/>
              <a:t>são</a:t>
            </a:r>
            <a:r>
              <a:rPr lang="en-US" sz="2000" b="1" i="1" dirty="0"/>
              <a:t> </a:t>
            </a:r>
            <a:r>
              <a:rPr lang="en-US" sz="2000" b="1" i="1" dirty="0" err="1"/>
              <a:t>como</a:t>
            </a:r>
            <a:r>
              <a:rPr lang="en-US" sz="2000" b="1" i="1" dirty="0"/>
              <a:t> o quants de Wall Street </a:t>
            </a:r>
            <a:r>
              <a:rPr lang="en-US" sz="2000" b="1" i="1" dirty="0" err="1"/>
              <a:t>nas</a:t>
            </a:r>
            <a:r>
              <a:rPr lang="en-US" sz="2000" b="1" i="1" dirty="0"/>
              <a:t> </a:t>
            </a:r>
            <a:r>
              <a:rPr lang="en-US" sz="2000" b="1" i="1" dirty="0" err="1"/>
              <a:t>décadas</a:t>
            </a:r>
            <a:r>
              <a:rPr lang="en-US" sz="2000" b="1" i="1" dirty="0"/>
              <a:t> de 80 e 90.”</a:t>
            </a:r>
            <a:endParaRPr lang="pt-BR" sz="2000" i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4547869-78F5-4C7D-AA2D-050C7FA28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1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8194" name="Picture 2" descr="Meet DJ Patil: Obama's Big Data dude">
            <a:extLst>
              <a:ext uri="{FF2B5EF4-FFF2-40B4-BE49-F238E27FC236}">
                <a16:creationId xmlns:a16="http://schemas.microsoft.com/office/drawing/2014/main" id="{3852284F-CFDD-4E53-9049-FCE2A9D2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597" y="2968283"/>
            <a:ext cx="2873396" cy="374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Bay bans face mask and hand sanitizer listings to halt coronavirus price  gouging - The Verge">
            <a:extLst>
              <a:ext uri="{FF2B5EF4-FFF2-40B4-BE49-F238E27FC236}">
                <a16:creationId xmlns:a16="http://schemas.microsoft.com/office/drawing/2014/main" id="{267FF9E0-E7F5-4FDA-92B6-FA7B21A21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1" y="1623052"/>
            <a:ext cx="1448273" cy="81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 que é o LinkedIn? Conheça essa ferramenta online para encontrar empregos  | Artigos | TechTudo">
            <a:extLst>
              <a:ext uri="{FF2B5EF4-FFF2-40B4-BE49-F238E27FC236}">
                <a16:creationId xmlns:a16="http://schemas.microsoft.com/office/drawing/2014/main" id="{DF8F268F-0A6E-4382-8138-6D8CEAAE4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284" y="1629757"/>
            <a:ext cx="2073559" cy="75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White House Names Fourth Federal CIO">
            <a:extLst>
              <a:ext uri="{FF2B5EF4-FFF2-40B4-BE49-F238E27FC236}">
                <a16:creationId xmlns:a16="http://schemas.microsoft.com/office/drawing/2014/main" id="{F5C3784F-64D4-4806-8D99-613C9BF9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159" y="1180187"/>
            <a:ext cx="2479748" cy="165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Devoted Health - Partnerships — Frist Cressey Ventures">
            <a:extLst>
              <a:ext uri="{FF2B5EF4-FFF2-40B4-BE49-F238E27FC236}">
                <a16:creationId xmlns:a16="http://schemas.microsoft.com/office/drawing/2014/main" id="{75C4B063-02F8-4827-AAF7-D2C6598A3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317" y="1024829"/>
            <a:ext cx="2739683" cy="205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B296464-065E-47FD-8064-CCE9A2049383}"/>
              </a:ext>
            </a:extLst>
          </p:cNvPr>
          <p:cNvSpPr txBox="1"/>
          <p:nvPr/>
        </p:nvSpPr>
        <p:spPr>
          <a:xfrm>
            <a:off x="703385" y="3840480"/>
            <a:ext cx="3362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D.J. Patil</a:t>
            </a:r>
          </a:p>
          <a:p>
            <a:pPr algn="ctr"/>
            <a:r>
              <a:rPr lang="en-US" dirty="0"/>
              <a:t>Former U.S. Chief Data Scientist</a:t>
            </a:r>
          </a:p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D97241-F083-4311-B465-907919C78E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0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1105889"/>
            <a:ext cx="5243732" cy="56114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9FD393-EDD0-46C5-9D58-DFF3CEAB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28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6641</TotalTime>
  <Words>1014</Words>
  <Application>Microsoft Office PowerPoint</Application>
  <PresentationFormat>Widescreen</PresentationFormat>
  <Paragraphs>208</Paragraphs>
  <Slides>35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4" baseType="lpstr">
      <vt:lpstr>Aharoni</vt:lpstr>
      <vt:lpstr>Arial</vt:lpstr>
      <vt:lpstr>Arial Black</vt:lpstr>
      <vt:lpstr>Arial Nova</vt:lpstr>
      <vt:lpstr>Calibri</vt:lpstr>
      <vt:lpstr>Calibri Light</vt:lpstr>
      <vt:lpstr>Cambria</vt:lpstr>
      <vt:lpstr>Wingdings</vt:lpstr>
      <vt:lpstr>Tema do Office</vt:lpstr>
      <vt:lpstr>Introdução à Ciência de Dados e Inteligência Artificial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de Dados e Inteligência Artificial</dc:title>
  <dc:creator>RENAN XAVIER CORTES</dc:creator>
  <cp:lastModifiedBy>RENAN XAVIER CORTES</cp:lastModifiedBy>
  <cp:revision>95</cp:revision>
  <dcterms:created xsi:type="dcterms:W3CDTF">2020-10-25T10:14:05Z</dcterms:created>
  <dcterms:modified xsi:type="dcterms:W3CDTF">2020-11-21T11:35:58Z</dcterms:modified>
</cp:coreProperties>
</file>